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8" r:id="rId6"/>
    <p:sldId id="263" r:id="rId7"/>
    <p:sldId id="262" r:id="rId8"/>
    <p:sldId id="261" r:id="rId9"/>
    <p:sldId id="259" r:id="rId10"/>
    <p:sldId id="264" r:id="rId11"/>
    <p:sldId id="274" r:id="rId12"/>
    <p:sldId id="275" r:id="rId13"/>
    <p:sldId id="265" r:id="rId14"/>
    <p:sldId id="276" r:id="rId15"/>
    <p:sldId id="268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E3B27-5BFB-406F-98A5-C864DE5B1B65}" v="4219" dt="2019-12-16T13:24:58.308"/>
    <p1510:client id="{D65A549F-5FC2-476D-9597-99F75D94D24A}" v="1429" dt="2019-12-16T13:29:39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49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10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738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329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357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60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51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43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43409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9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5E6FC10-0C13-49D1-95F3-DEAFE68D17BC}" type="datetimeFigureOut">
              <a:rPr lang="it-IT" smtClean="0"/>
              <a:t>18/12/2019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8F195AA-35C1-4B50-9FDE-0877112C5DF4}" type="slidenum">
              <a:rPr lang="it-IT" smtClean="0"/>
              <a:t>‹#›</a:t>
            </a:fld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6223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matt-github/SmartCamer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66206-21A5-4BB8-8600-F1404EFB1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418" y="-83146"/>
            <a:ext cx="10611164" cy="3203448"/>
          </a:xfrm>
        </p:spPr>
        <p:txBody>
          <a:bodyPr>
            <a:normAutofit/>
          </a:bodyPr>
          <a:lstStyle/>
          <a:p>
            <a:pPr algn="ctr"/>
            <a:r>
              <a:rPr lang="it-IT" sz="4800">
                <a:latin typeface="Calibri" panose="020F0502020204030204" pitchFamily="34" charset="0"/>
                <a:cs typeface="Calibri" panose="020F0502020204030204" pitchFamily="34" charset="0"/>
              </a:rPr>
              <a:t>SVILUPPO,ANALISI E IMPLEMENTAZIONE DI UN ALGORITMO OTTIMIZZATO PER LE RETI DI CONVOLUZIONE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847051E-328C-44ED-876C-43029AACE38F}"/>
              </a:ext>
            </a:extLst>
          </p:cNvPr>
          <p:cNvSpPr txBox="1"/>
          <p:nvPr/>
        </p:nvSpPr>
        <p:spPr>
          <a:xfrm>
            <a:off x="0" y="6477379"/>
            <a:ext cx="660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tx1">
                    <a:lumMod val="75000"/>
                  </a:schemeClr>
                </a:solidFill>
              </a:rPr>
              <a:t>SISTEMI DIGITALI M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23B891-5E7E-46A1-B041-FD2E22C25F31}"/>
              </a:ext>
            </a:extLst>
          </p:cNvPr>
          <p:cNvSpPr txBox="1"/>
          <p:nvPr/>
        </p:nvSpPr>
        <p:spPr>
          <a:xfrm>
            <a:off x="10532532" y="6477379"/>
            <a:ext cx="165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tx1">
                    <a:lumMod val="75000"/>
                  </a:schemeClr>
                </a:solidFill>
              </a:rPr>
              <a:t>AA 2019/2020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F5E29C1-41E7-4D0F-A4B6-143918C8BF35}"/>
              </a:ext>
            </a:extLst>
          </p:cNvPr>
          <p:cNvSpPr txBox="1"/>
          <p:nvPr/>
        </p:nvSpPr>
        <p:spPr>
          <a:xfrm>
            <a:off x="9907743" y="5027942"/>
            <a:ext cx="1811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Realizzato da:</a:t>
            </a:r>
          </a:p>
          <a:p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it-IT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Sadi</a:t>
            </a:r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Amir</a:t>
            </a:r>
          </a:p>
          <a:p>
            <a:r>
              <a:rPr lang="it-IT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Saccone Nicolò</a:t>
            </a:r>
          </a:p>
        </p:txBody>
      </p:sp>
    </p:spTree>
    <p:extLst>
      <p:ext uri="{BB962C8B-B14F-4D97-AF65-F5344CB8AC3E}">
        <p14:creationId xmlns:p14="http://schemas.microsoft.com/office/powerpoint/2010/main" val="402001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DBBB770-EC59-4161-AF5A-B41808347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1959510"/>
            <a:ext cx="5919788" cy="4450554"/>
          </a:xfrm>
          <a:prstGeom prst="rect">
            <a:avLst/>
          </a:prstGeom>
        </p:spPr>
      </p:pic>
      <p:pic>
        <p:nvPicPr>
          <p:cNvPr id="4" name="Segnaposto contenuto 3" descr="Immagine che contiene fotografia, esterni, mostrando, erba&#10;&#10;Descrizione generata automaticamente">
            <a:extLst>
              <a:ext uri="{FF2B5EF4-FFF2-40B4-BE49-F238E27FC236}">
                <a16:creationId xmlns:a16="http://schemas.microsoft.com/office/drawing/2014/main" id="{AEE45995-D2A8-444E-A94F-E9FFFCA29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9510"/>
            <a:ext cx="5919788" cy="4438304"/>
          </a:xfr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8299659" cy="716754"/>
          </a:xfrm>
        </p:spPr>
        <p:txBody>
          <a:bodyPr>
            <a:normAutofit/>
          </a:bodyPr>
          <a:lstStyle/>
          <a:p>
            <a:r>
              <a:rPr lang="it-IT"/>
              <a:t>Analisi qualitativa con kernel 3x3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32F01A9-AFF6-4758-A60E-CF26D64F25DF}"/>
              </a:ext>
            </a:extLst>
          </p:cNvPr>
          <p:cNvSpPr/>
          <p:nvPr/>
        </p:nvSpPr>
        <p:spPr>
          <a:xfrm>
            <a:off x="2652640" y="6397814"/>
            <a:ext cx="1226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Classico</a:t>
            </a:r>
            <a:endParaRPr lang="it-IT" sz="240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0D5B3CC-1832-452E-A8A6-68B86A2DAAA5}"/>
              </a:ext>
            </a:extLst>
          </p:cNvPr>
          <p:cNvSpPr/>
          <p:nvPr/>
        </p:nvSpPr>
        <p:spPr>
          <a:xfrm>
            <a:off x="8476248" y="6397814"/>
            <a:ext cx="148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Separabile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1825570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456B995-CEE5-4E70-8FAE-6387476CC07C}"/>
              </a:ext>
            </a:extLst>
          </p:cNvPr>
          <p:cNvSpPr/>
          <p:nvPr/>
        </p:nvSpPr>
        <p:spPr>
          <a:xfrm>
            <a:off x="573741" y="1951671"/>
            <a:ext cx="357691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Riconfermate le osservazioni del caso 3x3.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un aumento dei prodotti corrisponde un peggioramento della qualità dell’immagine.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L’effetto di peggioramento si riflette maggiormente nell’algoritmo separabile.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25EE5DA2-DD52-4E68-8D5E-B47C6B2C9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8299659" cy="716754"/>
          </a:xfrm>
        </p:spPr>
        <p:txBody>
          <a:bodyPr>
            <a:normAutofit/>
          </a:bodyPr>
          <a:lstStyle/>
          <a:p>
            <a:r>
              <a:rPr lang="it-IT"/>
              <a:t>Analisi qualitativa con kernel 7x7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74B3CF-BD87-41D7-9DD0-3BFC905E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60" y="1951671"/>
            <a:ext cx="7119422" cy="467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18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fotografia, esterni, mostrando, diverso&#10;&#10;Descrizione generata automaticamente">
            <a:extLst>
              <a:ext uri="{FF2B5EF4-FFF2-40B4-BE49-F238E27FC236}">
                <a16:creationId xmlns:a16="http://schemas.microsoft.com/office/drawing/2014/main" id="{1E61C7AB-569A-4A91-AF62-4D23E475E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8813"/>
            <a:ext cx="6009299" cy="4517849"/>
          </a:xfrm>
          <a:prstGeom prst="rect">
            <a:avLst/>
          </a:prstGeom>
        </p:spPr>
      </p:pic>
      <p:pic>
        <p:nvPicPr>
          <p:cNvPr id="4" name="Segnaposto contenuto 3" descr="Immagine che contiene fotografia, mostrando, diverso, esterni&#10;&#10;Descrizione generata automaticamente">
            <a:extLst>
              <a:ext uri="{FF2B5EF4-FFF2-40B4-BE49-F238E27FC236}">
                <a16:creationId xmlns:a16="http://schemas.microsoft.com/office/drawing/2014/main" id="{63394D04-9535-4BF6-A02F-CA242C9F9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" y="1928812"/>
            <a:ext cx="6023798" cy="4517849"/>
          </a:xfr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8299659" cy="716754"/>
          </a:xfrm>
        </p:spPr>
        <p:txBody>
          <a:bodyPr>
            <a:normAutofit/>
          </a:bodyPr>
          <a:lstStyle/>
          <a:p>
            <a:r>
              <a:rPr lang="it-IT"/>
              <a:t>Analisi qualitativa con kernel 7x7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C089D1-9BBC-44A2-AD62-ED810643460A}"/>
              </a:ext>
            </a:extLst>
          </p:cNvPr>
          <p:cNvSpPr txBox="1"/>
          <p:nvPr/>
        </p:nvSpPr>
        <p:spPr>
          <a:xfrm>
            <a:off x="942975" y="6430446"/>
            <a:ext cx="5153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635A832-A871-4A32-B08D-ECA732A603A5}"/>
              </a:ext>
            </a:extLst>
          </p:cNvPr>
          <p:cNvSpPr/>
          <p:nvPr/>
        </p:nvSpPr>
        <p:spPr>
          <a:xfrm>
            <a:off x="8359901" y="6396335"/>
            <a:ext cx="148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Separabile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468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/>
              <a:t>IMPLEMENTAZIONE SU FPGA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F72AC3B-98AF-4E30-9195-459E530B61CD}"/>
              </a:ext>
            </a:extLst>
          </p:cNvPr>
          <p:cNvSpPr txBox="1"/>
          <p:nvPr/>
        </p:nvSpPr>
        <p:spPr>
          <a:xfrm>
            <a:off x="868956" y="2274838"/>
            <a:ext cx="104540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 è effettuato un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dell’algoritmo su una Zynq-7000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ZedBoard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per verificare il funzionamento dello stesso in un caso reale e valutarne la qualità complessiva ottenuta rispetto al caso non ottimizzato.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L’esperimento è stato effettuato tramite l’utilizzo del tool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sulla base di un progetto preesistente(</a:t>
            </a: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https://github.com/smatt-github/SmartCamera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che realizza diverse funzionalità fra le quali lo stream su VGA delle immagini filtrate acquisite dalla telecamera OV7670.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Riadattamento del modulo “Filter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risultati visivi riconfermano le supposizioni fatte utilizzando il tool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 un PC.</a:t>
            </a:r>
          </a:p>
        </p:txBody>
      </p:sp>
    </p:spTree>
    <p:extLst>
      <p:ext uri="{BB962C8B-B14F-4D97-AF65-F5344CB8AC3E}">
        <p14:creationId xmlns:p14="http://schemas.microsoft.com/office/powerpoint/2010/main" val="216376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7D108-87E0-4E88-BAE4-4599E585B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59269"/>
            <a:ext cx="11029616" cy="1013800"/>
          </a:xfrm>
        </p:spPr>
        <p:txBody>
          <a:bodyPr/>
          <a:lstStyle/>
          <a:p>
            <a:pPr algn="ctr"/>
            <a:r>
              <a:rPr lang="it-IT"/>
              <a:t>conclusioni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53AC293-7555-4970-BF04-ADE3CB42AAAF}"/>
              </a:ext>
            </a:extLst>
          </p:cNvPr>
          <p:cNvSpPr txBox="1"/>
          <p:nvPr/>
        </p:nvSpPr>
        <p:spPr>
          <a:xfrm>
            <a:off x="880533" y="2217979"/>
            <a:ext cx="104309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L’utilizzo dell’algoritmo proposto consente un grosso risparmio di risorse allocate rispetto ai suoi equivalenti a massima precisione.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validità dell’algoritmo si estende soprattutto in ottica di training, in quanto a un grosso guadagno di memoria è associata una ottima qualità dell’immagine.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possibili sviluppi futuri sono: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Ampliamento dei test e aggiustamenti del codice HLS.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Utilizzo di diversi filtri e confronto fra di essi, per stabilire l’influenza di un determinato filtro sulla rete.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Realizzazione di un design implementativo progettato utilizzando le specifiche indicate nel progetto iniziale.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1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1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14A14541-C3EA-430B-9197-6B8A2C335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45" y="3805321"/>
            <a:ext cx="7523162" cy="2541689"/>
          </a:xfr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/>
              <a:t>CNN: CONVOLUTIONAL NEURAL NETWORK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2A6007-68C1-4EFB-AFF7-1AFE576E0901}"/>
              </a:ext>
            </a:extLst>
          </p:cNvPr>
          <p:cNvSpPr txBox="1"/>
          <p:nvPr/>
        </p:nvSpPr>
        <p:spPr>
          <a:xfrm>
            <a:off x="1020732" y="1976083"/>
            <a:ext cx="112317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CNN si intende una categoria di reti neurali largamente utilizzata in ambito    </a:t>
            </a: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di applicazioni di visione artificiale in grado di elaborare segnali di diverso tipo </a:t>
            </a: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come immagini o suoni.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Una rete di convoluzione neurale è solitamente composta da qualche migliaia di  </a:t>
            </a: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livelli detti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convoluzione aventi ognuno specifiche caratteristiche e finalità.</a:t>
            </a:r>
          </a:p>
          <a:p>
            <a:r>
              <a:rPr lang="it-IT" sz="2600">
                <a:solidFill>
                  <a:schemeClr val="tx2"/>
                </a:solidFill>
              </a:rPr>
              <a:t>  </a:t>
            </a:r>
          </a:p>
          <a:p>
            <a:r>
              <a:rPr lang="it-IT" sz="2400">
                <a:solidFill>
                  <a:schemeClr val="tx2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83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F1C908D-FA86-4416-BF6B-10DFCFDD4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29" y="3391314"/>
            <a:ext cx="8181977" cy="3047705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/>
              <a:t>Layer DI CONVOLUZIONE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47255A2-A88F-486A-9161-3FAB3A70FDA2}"/>
              </a:ext>
            </a:extLst>
          </p:cNvPr>
          <p:cNvSpPr txBox="1"/>
          <p:nvPr/>
        </p:nvSpPr>
        <p:spPr>
          <a:xfrm>
            <a:off x="398060" y="2006220"/>
            <a:ext cx="1091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convoluzione è uno dei tanti elementi che compongono una CNN. Comunemente esso ha come ingressi: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Un’ immagine sottoforma di matrice di pixel.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matrice di convoluzione detta kernel, i cui valori determinano l’effetto in uscita.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it-IT" sz="20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43CA3A-8722-4F93-851B-CBD52FB82176}"/>
              </a:ext>
            </a:extLst>
          </p:cNvPr>
          <p:cNvSpPr txBox="1"/>
          <p:nvPr/>
        </p:nvSpPr>
        <p:spPr>
          <a:xfrm>
            <a:off x="398060" y="3429741"/>
            <a:ext cx="295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L’operazione      , chiamata convoluzione, determina una nuova immagine in uscita di dimensione pari all’ ingresso.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B7B9FF41-701C-4D62-8249-3951803079BC}"/>
              </a:ext>
            </a:extLst>
          </p:cNvPr>
          <p:cNvSpPr/>
          <p:nvPr/>
        </p:nvSpPr>
        <p:spPr>
          <a:xfrm>
            <a:off x="2258820" y="3508941"/>
            <a:ext cx="238250" cy="256235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211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/>
              <a:t>ALGORITMO DI MAPPING SU INTERI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33599A-58EB-4176-B21C-F30C7AAF4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3" y="2045459"/>
            <a:ext cx="8804787" cy="455133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4634A-89C0-449D-98EB-9279756285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810" y="2915391"/>
            <a:ext cx="4938938" cy="1053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50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/>
          <a:lstStyle/>
          <a:p>
            <a:pPr algn="ctr"/>
            <a:r>
              <a:rPr lang="it-IT"/>
              <a:t> CASO DI STUDIO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D4C5EF2-635E-46F6-B4C0-580DA96D3F30}"/>
              </a:ext>
            </a:extLst>
          </p:cNvPr>
          <p:cNvSpPr txBox="1"/>
          <p:nvPr/>
        </p:nvSpPr>
        <p:spPr>
          <a:xfrm>
            <a:off x="691487" y="2506614"/>
            <a:ext cx="108090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Immagini in input di dimensione 640x480 (formato compatibile con VGA) con pixel a 8-bit </a:t>
            </a:r>
            <a:r>
              <a:rPr lang="it-IT" sz="24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 di convoluzione di dimensione 3x3 e 7x7 e separabili , per poter analizzare i risultati dell’algoritmo in entrambi le versioni: separabile e standard.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 dei kernel rappresentati da float a 32 bit, ridotti tramite l’algoritmo stocastico.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delle risorse utilizzate da un </a:t>
            </a:r>
            <a:r>
              <a:rPr lang="it-IT" sz="24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tramite il tool </a:t>
            </a:r>
            <a:r>
              <a:rPr lang="it-IT" sz="24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r>
              <a:rPr lang="it-IT" sz="24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HLS e analisi della qualità delle immagini in uscita allo stesso tramite gli indici MSE,RMSE e SSIM. </a:t>
            </a:r>
          </a:p>
        </p:txBody>
      </p:sp>
    </p:spTree>
    <p:extLst>
      <p:ext uri="{BB962C8B-B14F-4D97-AF65-F5344CB8AC3E}">
        <p14:creationId xmlns:p14="http://schemas.microsoft.com/office/powerpoint/2010/main" val="135445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170" y="735121"/>
            <a:ext cx="8299659" cy="716754"/>
          </a:xfrm>
        </p:spPr>
        <p:txBody>
          <a:bodyPr>
            <a:normAutofit/>
          </a:bodyPr>
          <a:lstStyle/>
          <a:p>
            <a:r>
              <a:rPr lang="it-IT"/>
              <a:t>Analisi risorse utilizzate con kernel 3x3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1440B5-4E02-4C19-B232-473CCEF84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94" y="2077884"/>
            <a:ext cx="7941335" cy="43471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DADBCB-78D1-4BB7-B4A2-CC9AA15930BD}"/>
              </a:ext>
            </a:extLst>
          </p:cNvPr>
          <p:cNvSpPr/>
          <p:nvPr/>
        </p:nvSpPr>
        <p:spPr>
          <a:xfrm>
            <a:off x="268941" y="2065176"/>
            <a:ext cx="33079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Utilizzo di un kernel gaussiano separabile.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Grosso guadagno di memoria rispetto alla convoluzione senza algoritmo stocastico.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in calo non soddisfacente del consumo di memoria al variare del numero di bit allocati per i dati. Motivi: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HLS.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Cast interni al codice.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Matrice di appoggio per la convoluzione.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Valori assegnati a IL e FL.</a:t>
            </a:r>
          </a:p>
        </p:txBody>
      </p:sp>
    </p:spTree>
    <p:extLst>
      <p:ext uri="{BB962C8B-B14F-4D97-AF65-F5344CB8AC3E}">
        <p14:creationId xmlns:p14="http://schemas.microsoft.com/office/powerpoint/2010/main" val="223857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170" y="788909"/>
            <a:ext cx="8299659" cy="716754"/>
          </a:xfrm>
        </p:spPr>
        <p:txBody>
          <a:bodyPr>
            <a:normAutofit/>
          </a:bodyPr>
          <a:lstStyle/>
          <a:p>
            <a:r>
              <a:rPr lang="it-IT"/>
              <a:t>Analisi risorse utilizzate con kernel 7x7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05DBDA-B214-455F-9C08-B872B268C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19" y="2056211"/>
            <a:ext cx="8049728" cy="4401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5939C0-4170-4015-96A4-D678B93371D3}"/>
              </a:ext>
            </a:extLst>
          </p:cNvPr>
          <p:cNvSpPr/>
          <p:nvPr/>
        </p:nvSpPr>
        <p:spPr>
          <a:xfrm>
            <a:off x="367553" y="2222983"/>
            <a:ext cx="30838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Utilizzo di un kernel gaussiano separabile.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risultati riconfermano le supposizioni nel caso 3x3 nel confronto fra l’algoritmo classico e stocastico.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 leggermente più marcato rispetto al caso 3x3.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un maggior numero di moltiplicazioni corrisponde un consumo più elevato di memoria.</a:t>
            </a:r>
          </a:p>
        </p:txBody>
      </p:sp>
    </p:spTree>
    <p:extLst>
      <p:ext uri="{BB962C8B-B14F-4D97-AF65-F5344CB8AC3E}">
        <p14:creationId xmlns:p14="http://schemas.microsoft.com/office/powerpoint/2010/main" val="145500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>
            <a:normAutofit/>
          </a:bodyPr>
          <a:lstStyle/>
          <a:p>
            <a:pPr algn="ctr"/>
            <a:r>
              <a:rPr lang="it-IT"/>
              <a:t> Analisi qualitativa delle immagini</a:t>
            </a:r>
          </a:p>
        </p:txBody>
      </p:sp>
      <p:pic>
        <p:nvPicPr>
          <p:cNvPr id="7" name="Immagine 6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FA7489D6-E72D-4CDE-B513-B99E160D6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60" y="3747051"/>
            <a:ext cx="3896140" cy="2922105"/>
          </a:xfrm>
          <a:prstGeom prst="rect">
            <a:avLst/>
          </a:prstGeom>
        </p:spPr>
      </p:pic>
      <p:pic>
        <p:nvPicPr>
          <p:cNvPr id="9" name="Immagine 8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CBA29F49-2C4C-43DE-AB58-959E305DC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200" y="3747051"/>
            <a:ext cx="3896140" cy="292210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FD738C-90ED-4EAD-85C3-F03D1659561B}"/>
              </a:ext>
            </a:extLst>
          </p:cNvPr>
          <p:cNvSpPr txBox="1"/>
          <p:nvPr/>
        </p:nvSpPr>
        <p:spPr>
          <a:xfrm>
            <a:off x="473869" y="1991261"/>
            <a:ext cx="112442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Confronto puntuale dei valori dei pixel dell’immagine in uscita dalla convoluzione a piena precisione realizzata con il tool </a:t>
            </a:r>
            <a:r>
              <a:rPr lang="it-IT" sz="200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HLS con quelli dell’immagine convoluta tramite Open CV.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Colorazione in grigio dei pixel che hanno differenza in valore assoluto di massimo 2 unità ed in nero gli altri.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entrambi i casi 3x3(sinistra) e 7x7(destra) i risultati presentano delle disparità sui bordi.</a:t>
            </a:r>
          </a:p>
        </p:txBody>
      </p:sp>
    </p:spTree>
    <p:extLst>
      <p:ext uri="{BB962C8B-B14F-4D97-AF65-F5344CB8AC3E}">
        <p14:creationId xmlns:p14="http://schemas.microsoft.com/office/powerpoint/2010/main" val="425404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D1390228-BB14-4F8F-A6FA-DC3DBBC25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368" y="770980"/>
            <a:ext cx="7614541" cy="716754"/>
          </a:xfrm>
        </p:spPr>
        <p:txBody>
          <a:bodyPr>
            <a:normAutofit/>
          </a:bodyPr>
          <a:lstStyle/>
          <a:p>
            <a:pPr algn="ctr"/>
            <a:r>
              <a:rPr lang="it-IT"/>
              <a:t>Analisi qualitativa con kernel 3x3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3F6071-D24B-4BD1-AED5-381F0D559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29" y="1951672"/>
            <a:ext cx="7076488" cy="46463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56B995-CEE5-4E70-8FAE-6387476CC07C}"/>
              </a:ext>
            </a:extLst>
          </p:cNvPr>
          <p:cNvSpPr/>
          <p:nvPr/>
        </p:nvSpPr>
        <p:spPr>
          <a:xfrm>
            <a:off x="442083" y="1951672"/>
            <a:ext cx="367552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Utilizzo di IL e FL differenti fra caso tradizionale e separabile a causa delle diverse approssimazioni conseguenti ai due metodi, per ottenere i migliori risultati in uscita.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Somiglianza e distanza assoluta delle immagini soddisfacenti dai 32 ai 14 bit.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Differenza di qualità maggiormente delineata a partire da 12 bit di approssimazione, a favore dell’algoritmo che non sfrutta la separabilità del kernel.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25683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i">
  <a:themeElements>
    <a:clrScheme name="Personalizzato 1">
      <a:dk1>
        <a:srgbClr val="FF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Dividendi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i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FA4941EA199C4B981FC93E4352A635" ma:contentTypeVersion="9" ma:contentTypeDescription="Create a new document." ma:contentTypeScope="" ma:versionID="df6b1fc0cda5dc845e18cff6f1a027da">
  <xsd:schema xmlns:xsd="http://www.w3.org/2001/XMLSchema" xmlns:xs="http://www.w3.org/2001/XMLSchema" xmlns:p="http://schemas.microsoft.com/office/2006/metadata/properties" xmlns:ns3="366fad4d-b257-4523-b6b3-e4d54163eff5" xmlns:ns4="0e4f0c7c-4bf5-489d-b650-d6ebfd1bfd60" targetNamespace="http://schemas.microsoft.com/office/2006/metadata/properties" ma:root="true" ma:fieldsID="6dfecc2c96fa6280ec5ff3b8371f3c9d" ns3:_="" ns4:_="">
    <xsd:import namespace="366fad4d-b257-4523-b6b3-e4d54163eff5"/>
    <xsd:import namespace="0e4f0c7c-4bf5-489d-b650-d6ebfd1bfd6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6fad4d-b257-4523-b6b3-e4d54163ef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4f0c7c-4bf5-489d-b650-d6ebfd1bfd6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B6ACB6-5C43-4F5A-A8BE-CDF89BA7BD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5FFF82-E076-4D5B-A819-E26DE4FD06BB}">
  <ds:schemaRefs>
    <ds:schemaRef ds:uri="0e4f0c7c-4bf5-489d-b650-d6ebfd1bfd60"/>
    <ds:schemaRef ds:uri="366fad4d-b257-4523-b6b3-e4d54163ef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04E3067-D34D-4EF9-9266-83E97521EAF9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0e4f0c7c-4bf5-489d-b650-d6ebfd1bfd60"/>
    <ds:schemaRef ds:uri="366fad4d-b257-4523-b6b3-e4d54163eff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TM03457464[[fn=Dividendi]]</Template>
  <TotalTime>0</TotalTime>
  <Words>768</Words>
  <Application>Microsoft Office PowerPoint</Application>
  <PresentationFormat>Widescreen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Gill Sans MT</vt:lpstr>
      <vt:lpstr>Times New Roman</vt:lpstr>
      <vt:lpstr>Wingdings</vt:lpstr>
      <vt:lpstr>Wingdings 2</vt:lpstr>
      <vt:lpstr>Dividendi</vt:lpstr>
      <vt:lpstr>SVILUPPO,ANALISI E IMPLEMENTAZIONE DI UN ALGORITMO OTTIMIZZATO PER LE RETI DI CONVOLUZIONE</vt:lpstr>
      <vt:lpstr>CNN: CONVOLUTIONAL NEURAL NETWORK </vt:lpstr>
      <vt:lpstr>Layer DI CONVOLUZIONE</vt:lpstr>
      <vt:lpstr>ALGORITMO DI MAPPING SU INTERI</vt:lpstr>
      <vt:lpstr> CASO DI STUDIO</vt:lpstr>
      <vt:lpstr>Analisi risorse utilizzate con kernel 3x3</vt:lpstr>
      <vt:lpstr>Analisi risorse utilizzate con kernel 7x7</vt:lpstr>
      <vt:lpstr> Analisi qualitativa delle immagini</vt:lpstr>
      <vt:lpstr>Analisi qualitativa con kernel 3x3</vt:lpstr>
      <vt:lpstr>Analisi qualitativa con kernel 3x3</vt:lpstr>
      <vt:lpstr>Analisi qualitativa con kernel 7x7</vt:lpstr>
      <vt:lpstr>Analisi qualitativa con kernel 7x7</vt:lpstr>
      <vt:lpstr>IMPLEMENTAZIONE SU FPGA</vt:lpstr>
      <vt:lpstr>conclusioni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OTTIMIZZAZIONE DI UNA CNN TRAMITE MAPPING DI FLOATING POINT SU INTERI A VIRGOLA FISSA</dc:title>
  <dc:creator>Nicolò Saccone - nicolo.saccone@studio.unibo.it</dc:creator>
  <cp:lastModifiedBy>Amir Al Sadi</cp:lastModifiedBy>
  <cp:revision>2</cp:revision>
  <dcterms:created xsi:type="dcterms:W3CDTF">2019-12-14T15:22:10Z</dcterms:created>
  <dcterms:modified xsi:type="dcterms:W3CDTF">2019-12-18T11:04:43Z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0x010100B1FA4941EA199C4B981FC93E4352A635</vt:lpwstr>
  </property>
</Properties>
</file>